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3"/>
  </p:notesMasterIdLst>
  <p:sldIdLst>
    <p:sldId id="367" r:id="rId5"/>
    <p:sldId id="368" r:id="rId6"/>
    <p:sldId id="369" r:id="rId7"/>
    <p:sldId id="370" r:id="rId8"/>
    <p:sldId id="378" r:id="rId9"/>
    <p:sldId id="376" r:id="rId10"/>
    <p:sldId id="377" r:id="rId11"/>
    <p:sldId id="348"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A8"/>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5033" autoAdjust="0"/>
  </p:normalViewPr>
  <p:slideViewPr>
    <p:cSldViewPr snapToGrid="0">
      <p:cViewPr varScale="1">
        <p:scale>
          <a:sx n="62" d="100"/>
          <a:sy n="62" d="100"/>
        </p:scale>
        <p:origin x="1042" y="6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83974" y="-23117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094607" y="2096416"/>
            <a:ext cx="6520068" cy="2154436"/>
          </a:xfrm>
          <a:prstGeom prst="rect">
            <a:avLst/>
          </a:prstGeom>
          <a:noFill/>
        </p:spPr>
        <p:txBody>
          <a:bodyPr wrap="square">
            <a:spAutoFit/>
          </a:bodyPr>
          <a:lstStyle/>
          <a:p>
            <a:pPr algn="ctr">
              <a:lnSpc>
                <a:spcPct val="150000"/>
              </a:lnSpc>
              <a:spcBef>
                <a:spcPts val="600"/>
              </a:spcBef>
              <a:spcAft>
                <a:spcPts val="600"/>
              </a:spcAft>
            </a:pPr>
            <a:r>
              <a:rPr lang="en-IN" sz="1800">
                <a:effectLst/>
                <a:latin typeface="Calibri" panose="020F0502020204030204" pitchFamily="34" charset="0"/>
                <a:ea typeface="Calibri" panose="020F0502020204030204" pitchFamily="34" charset="0"/>
                <a:cs typeface="Times New Roman" panose="02020603050405020304" pitchFamily="18" charset="0"/>
              </a:rPr>
              <a:t>AI Integrated Smart Water Management System</a:t>
            </a:r>
            <a:endParaRPr lang="en-US" sz="1400" dirty="0"/>
          </a:p>
          <a:p>
            <a:r>
              <a:rPr lang="en-US" sz="1400" dirty="0">
                <a:latin typeface="Times New Roman" panose="02020603050405020304" pitchFamily="18" charset="0"/>
                <a:cs typeface="Times New Roman" panose="02020603050405020304" pitchFamily="18" charset="0"/>
              </a:rPr>
              <a:t>Team </a:t>
            </a:r>
            <a:r>
              <a:rPr lang="en-US" sz="1400">
                <a:latin typeface="Times New Roman" panose="02020603050405020304" pitchFamily="18" charset="0"/>
                <a:cs typeface="Times New Roman" panose="02020603050405020304" pitchFamily="18" charset="0"/>
              </a:rPr>
              <a:t>: </a:t>
            </a:r>
            <a:r>
              <a:rPr lang="en-IN" sz="1400">
                <a:latin typeface="Times New Roman" panose="02020603050405020304" pitchFamily="18" charset="0"/>
                <a:cs typeface="Times New Roman" panose="02020603050405020304" pitchFamily="18" charset="0"/>
              </a:rPr>
              <a:t>Shek Mohammed J</a:t>
            </a:r>
            <a:endParaRPr lang="en-US" sz="1400"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Email </a:t>
            </a:r>
            <a:r>
              <a:rPr lang="en-US">
                <a:latin typeface="Times New Roman" panose="02020603050405020304" pitchFamily="18" charset="0"/>
                <a:cs typeface="Times New Roman" panose="02020603050405020304" pitchFamily="18" charset="0"/>
              </a:rPr>
              <a:t>: </a:t>
            </a:r>
            <a:r>
              <a:rPr lang="en-IN">
                <a:latin typeface="Times New Roman" panose="02020603050405020304" pitchFamily="18" charset="0"/>
                <a:cs typeface="Times New Roman" panose="02020603050405020304" pitchFamily="18" charset="0"/>
              </a:rPr>
              <a:t>Shekfarish28@gmail.com</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Guide: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P.Raja</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Master Trainer )</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439894" y="598433"/>
            <a:ext cx="802568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1104456" y="1060098"/>
            <a:ext cx="6935087" cy="3361946"/>
          </a:xfrm>
          <a:prstGeom prst="rect">
            <a:avLst/>
          </a:prstGeom>
          <a:noFill/>
        </p:spPr>
        <p:txBody>
          <a:bodyPr wrap="square">
            <a:spAutoFit/>
          </a:bodyPr>
          <a:lstStyle/>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Abstract</a:t>
            </a:r>
          </a:p>
          <a:p>
            <a:pPr marL="285750" indent="-285750">
              <a:lnSpc>
                <a:spcPct val="90000"/>
              </a:lnSpc>
              <a:spcBef>
                <a:spcPts val="1000"/>
              </a:spcBef>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Problem Statement </a:t>
            </a: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Proposed System/Solution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Algorithm &amp; Deployment  </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GitHub Link</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Project Demo(photos / videos)</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Conclusion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Future Scope</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References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699" y="44502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Abstract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9DD07850-2F9A-99DC-B1AA-5AAD3D79AD74}"/>
              </a:ext>
            </a:extLst>
          </p:cNvPr>
          <p:cNvSpPr txBox="1"/>
          <p:nvPr/>
        </p:nvSpPr>
        <p:spPr>
          <a:xfrm>
            <a:off x="710130" y="909756"/>
            <a:ext cx="8433870" cy="2246769"/>
          </a:xfrm>
          <a:prstGeom prst="rect">
            <a:avLst/>
          </a:prstGeom>
          <a:noFill/>
        </p:spPr>
        <p:txBody>
          <a:bodyPr wrap="square">
            <a:spAutoFit/>
          </a:bodyPr>
          <a:lstStyle/>
          <a:p>
            <a:r>
              <a:rPr lang="en-US"/>
              <a:t>Water scarcity and resource mismanagement pose significant challenges tosustainable development. The AI-Integrated Smart Water ManagementSystem addresses these issues by utilizing artificial intelligence to optimizewater usage, reduce waste, and improve overall resource management. Thissystem leverages sensors, machine learning, and predictive analytics tomonitor water flow, detect leaks, and predict demand patterns acrossvarious sectors, including agriculture, urban areas, and industrialapplications. By analyzing real-time data, the AI system can automateirrigation schedules, adjust water distribution dynamically, and provideactionable insights for users, helping to promote sustainable water usage.This innovative approach not only enhances water conservation efforts butalso contributes to a more resilient and efficient water managementinfrastructure, aligning with goals for a sustainable future.</a:t>
            </a: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Times New Roman" panose="02020603050405020304" pitchFamily="18" charset="0"/>
                <a:cs typeface="Times New Roman" panose="02020603050405020304" pitchFamily="18" charset="0"/>
              </a:rPr>
              <a:t>Problem</a:t>
            </a:r>
            <a:r>
              <a:rPr lang="en-US" sz="1400" b="1" dirty="0">
                <a:solidFill>
                  <a:schemeClr val="accent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Statement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BF23BEEC-3D78-284A-88FF-0716AB38BA69}"/>
              </a:ext>
            </a:extLst>
          </p:cNvPr>
          <p:cNvSpPr txBox="1"/>
          <p:nvPr/>
        </p:nvSpPr>
        <p:spPr>
          <a:xfrm>
            <a:off x="311700" y="900063"/>
            <a:ext cx="8832300" cy="2031325"/>
          </a:xfrm>
          <a:prstGeom prst="rect">
            <a:avLst/>
          </a:prstGeom>
          <a:noFill/>
        </p:spPr>
        <p:txBody>
          <a:bodyPr wrap="square">
            <a:spAutoFit/>
          </a:bodyPr>
          <a:lstStyle/>
          <a:p>
            <a:r>
              <a:rPr lang="en-US"/>
              <a:t>Water scarcity and inefficient management of water resources arecritical global issues, exacerbated by population growth, urbanization,and climate change. Traditional water management systems lack theagility and intelligence needed to address real-time changes in waterdemand and supply, leading to significant water wastage, undetectedleaks, and suboptimal allocation of resources across agricultural, urban,and industrial sectors. Without advanced monitoring and automatedcontrol systems, communities are unable to respond effectively to watershortages, putting sustainability efforts at risk and hindering long-termwater security. The challenge lies in developing an intelligent,integrated solution that can accurately monitor water usage, predictdemand patterns, and optimize distribution in real time to minimizewaste and support sustainable water management practices acrossvarious applications.</a:t>
            </a:r>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127040" y="440791"/>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4" name="Video">
            <a:hlinkClick r:id="" action="ppaction://media"/>
            <a:extLst>
              <a:ext uri="{FF2B5EF4-FFF2-40B4-BE49-F238E27FC236}">
                <a16:creationId xmlns:a16="http://schemas.microsoft.com/office/drawing/2014/main" id="{66E7F609-67BE-D953-0808-D6C61432D0B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54736" y="1062706"/>
            <a:ext cx="8034528" cy="3495578"/>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6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511392"/>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Conclusion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89EFB886-44CF-B3D3-7F1F-9D03FC1B6379}"/>
              </a:ext>
            </a:extLst>
          </p:cNvPr>
          <p:cNvSpPr txBox="1"/>
          <p:nvPr/>
        </p:nvSpPr>
        <p:spPr>
          <a:xfrm>
            <a:off x="311700" y="973057"/>
            <a:ext cx="8005555" cy="2462213"/>
          </a:xfrm>
          <a:prstGeom prst="rect">
            <a:avLst/>
          </a:prstGeom>
          <a:noFill/>
        </p:spPr>
        <p:txBody>
          <a:bodyPr wrap="square">
            <a:spAutoFit/>
          </a:bodyPr>
          <a:lstStyle/>
          <a:p>
            <a:r>
              <a:rPr lang="en-US"/>
              <a:t>This project successfully demonstrates an innovative approach to efficientwater management by leveraging AI, IoT, and automation technologies. Bycollecting real-time data from sensors, applying AI algorithms to analyze andpredict water usage, and enabling automated controls, this system caneffectively reduce water waste, detect leaks, and optimize water distribution.The AI-Integrated Smart Water Management System not only addressespressing issues in water scarcity and resource management but also offers ascalable, flexible solution adaptable to various settings, from urban areas toagricultural lands. With capabilities for real-time monitoring, anomalydetection, and user engagement, this system empowers users and managersalike to make informed, data-driven decisions. Ultimately, the projectsupports the goal of sustainable water use, contributing to both environmentalconservation and economic savings. This approach showcases a practical andimpactful way to leverage technology for one of the world’s most criticalresource </a:t>
            </a:r>
          </a:p>
        </p:txBody>
      </p:sp>
    </p:spTree>
    <p:extLst>
      <p:ext uri="{BB962C8B-B14F-4D97-AF65-F5344CB8AC3E}">
        <p14:creationId xmlns:p14="http://schemas.microsoft.com/office/powerpoint/2010/main" val="2174784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Future Scope</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23BB7060-FF16-011F-0A39-CECA1023CABA}"/>
              </a:ext>
            </a:extLst>
          </p:cNvPr>
          <p:cNvSpPr txBox="1"/>
          <p:nvPr/>
        </p:nvSpPr>
        <p:spPr>
          <a:xfrm>
            <a:off x="441960" y="1104848"/>
            <a:ext cx="6068568" cy="2515047"/>
          </a:xfrm>
          <a:prstGeom prst="rect">
            <a:avLst/>
          </a:prstGeom>
          <a:noFill/>
        </p:spPr>
        <p:txBody>
          <a:bodyPr wrap="square">
            <a:spAutoFit/>
          </a:bodyPr>
          <a:lstStyle/>
          <a:p>
            <a:pPr marL="285750" indent="-285750" algn="just">
              <a:lnSpc>
                <a:spcPct val="150000"/>
              </a:lnSpc>
              <a:spcBef>
                <a:spcPts val="600"/>
              </a:spcBef>
              <a:spcAft>
                <a:spcPts val="600"/>
              </a:spcAft>
              <a:buFont typeface="Arial" panose="020B0604020202020204" pitchFamily="34" charset="0"/>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Real-time</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AI-driven</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cross-industry</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personalized</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predictive.</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051142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7562"/>
            <a:ext cx="2821075" cy="10483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4eeb56d-118c-48c3-937f-7f05817f7373"/>
    <ds:schemaRef ds:uri="http://www.w3.org/2001/XMLSchema-instan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0/xmlns/"/>
    <ds:schemaRef ds:uri="http://www.w3.org/2001/XMLSchema"/>
    <ds:schemaRef ds:uri="94eeb56d-118c-48c3-937f-7f05817f7373"/>
    <ds:schemaRef ds:uri="fe56e3b0-34a1-4d6f-a501-a0b2b7006a18"/>
  </ds:schemaRefs>
</ds:datastoreItem>
</file>

<file path=docProps/app.xml><?xml version="1.0" encoding="utf-8"?>
<Properties xmlns="http://schemas.openxmlformats.org/officeDocument/2006/extended-properties" xmlns:vt="http://schemas.openxmlformats.org/officeDocument/2006/docPropsVTypes">
  <Template/>
  <TotalTime>80</TotalTime>
  <Words>410</Words>
  <Application>Microsoft Office PowerPoint</Application>
  <PresentationFormat>On-screen Show (16:9)</PresentationFormat>
  <Paragraphs>43</Paragraphs>
  <Slides>8</Slides>
  <Notes>3</Notes>
  <HiddenSlides>0</HiddenSlides>
  <MMClips>1</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Simple Light</vt:lpstr>
      <vt:lpstr>PowerPoint Presentation</vt:lpstr>
      <vt:lpstr>PowerPoint Presentation</vt:lpstr>
      <vt:lpstr>Abstract</vt:lpstr>
      <vt:lpstr>Problem Statement</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918754283983</cp:lastModifiedBy>
  <cp:revision>14</cp:revision>
  <dcterms:modified xsi:type="dcterms:W3CDTF">2024-11-10T13:57:27Z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